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784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545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774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886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89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485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778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737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62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753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56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CB9A-887D-4355-8914-3B79F48DCCD9}" type="datetimeFigureOut">
              <a:rPr lang="hu-HU" smtClean="0"/>
              <a:t>2020. 04. 29.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2FA5-17D2-47B7-AFFB-DB8F72337C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148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www.youtube.com/watch?v=hfk353n_7-w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11756" y="144379"/>
            <a:ext cx="1158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Ellenőrizd a tegnapi házi feladatodat!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409494" y="13060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91/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22256" y="575101"/>
            <a:ext cx="24287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a</a:t>
            </a:r>
            <a:r>
              <a:rPr lang="hu-HU" dirty="0" smtClean="0"/>
              <a:t>)</a:t>
            </a:r>
            <a:r>
              <a:rPr lang="hu-HU" dirty="0" smtClean="0"/>
              <a:t>		</a:t>
            </a:r>
            <a:r>
              <a:rPr lang="hu-HU" dirty="0" smtClean="0"/>
              <a:t>9</a:t>
            </a:r>
            <a:r>
              <a:rPr lang="hu-HU" dirty="0" smtClean="0"/>
              <a:t>	:	</a:t>
            </a:r>
            <a:r>
              <a:rPr lang="hu-HU" dirty="0" smtClean="0"/>
              <a:t>24 </a:t>
            </a:r>
            <a:r>
              <a:rPr lang="hu-HU" dirty="0" smtClean="0"/>
              <a:t>= </a:t>
            </a:r>
            <a:r>
              <a:rPr lang="hu-HU" dirty="0" smtClean="0"/>
              <a:t>0,375</a:t>
            </a:r>
            <a:endParaRPr lang="hu-HU" dirty="0" smtClean="0"/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smtClean="0"/>
              <a:t>9	0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1	8	0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1	2	0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	0	0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372443" y="554666"/>
            <a:ext cx="2794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AutoNum type="alphaLcParenR" startAt="2"/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5,</a:t>
            </a:r>
            <a:r>
              <a:rPr lang="hu-HU" dirty="0" smtClean="0"/>
              <a:t>	9	</a:t>
            </a:r>
            <a:r>
              <a:rPr lang="hu-HU" dirty="0" smtClean="0"/>
              <a:t>:</a:t>
            </a:r>
            <a:r>
              <a:rPr lang="hu-HU" dirty="0" smtClean="0"/>
              <a:t>	</a:t>
            </a:r>
            <a:r>
              <a:rPr lang="hu-HU" dirty="0" smtClean="0"/>
              <a:t> </a:t>
            </a:r>
            <a:r>
              <a:rPr lang="hu-HU" dirty="0" smtClean="0"/>
              <a:t>= </a:t>
            </a:r>
            <a:r>
              <a:rPr lang="hu-HU" dirty="0" smtClean="0"/>
              <a:t>0,236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5	9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9	0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1	5	0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	0	0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4407566" y="527489"/>
            <a:ext cx="2794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c)		0,</a:t>
            </a:r>
            <a:r>
              <a:rPr lang="hu-HU" dirty="0" smtClean="0"/>
              <a:t>	6	:	</a:t>
            </a:r>
            <a:r>
              <a:rPr lang="hu-HU" dirty="0" smtClean="0"/>
              <a:t>15 </a:t>
            </a:r>
            <a:r>
              <a:rPr lang="hu-HU" dirty="0" smtClean="0"/>
              <a:t>= </a:t>
            </a:r>
            <a:r>
              <a:rPr lang="hu-HU" dirty="0" smtClean="0"/>
              <a:t>0,04</a:t>
            </a:r>
            <a:endParaRPr lang="hu-HU" dirty="0" smtClean="0"/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	</a:t>
            </a:r>
            <a:r>
              <a:rPr lang="hu-HU" dirty="0" smtClean="0"/>
              <a:t>0	6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6	0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	0</a:t>
            </a:r>
            <a:r>
              <a:rPr lang="hu-HU" dirty="0" smtClean="0"/>
              <a:t>	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6567670" y="529314"/>
            <a:ext cx="2794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d</a:t>
            </a:r>
            <a:r>
              <a:rPr lang="hu-HU" dirty="0" smtClean="0"/>
              <a:t>)</a:t>
            </a:r>
            <a:r>
              <a:rPr lang="hu-HU" dirty="0" smtClean="0"/>
              <a:t>	</a:t>
            </a:r>
            <a:r>
              <a:rPr lang="hu-HU" dirty="0" smtClean="0"/>
              <a:t>0,	0	3</a:t>
            </a:r>
            <a:r>
              <a:rPr lang="hu-HU" dirty="0" smtClean="0"/>
              <a:t>	</a:t>
            </a:r>
            <a:r>
              <a:rPr lang="hu-HU" dirty="0" smtClean="0"/>
              <a:t>2</a:t>
            </a:r>
            <a:r>
              <a:rPr lang="hu-HU" dirty="0" smtClean="0"/>
              <a:t>	:</a:t>
            </a:r>
            <a:r>
              <a:rPr lang="hu-HU" dirty="0"/>
              <a:t> </a:t>
            </a:r>
            <a:r>
              <a:rPr lang="hu-HU" dirty="0" smtClean="0"/>
              <a:t>16 </a:t>
            </a:r>
            <a:r>
              <a:rPr lang="hu-HU" dirty="0" smtClean="0"/>
              <a:t>= </a:t>
            </a:r>
            <a:r>
              <a:rPr lang="hu-HU" dirty="0" smtClean="0"/>
              <a:t>0,002</a:t>
            </a:r>
            <a:endParaRPr lang="hu-HU" dirty="0" smtClean="0"/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	</a:t>
            </a:r>
            <a:r>
              <a:rPr lang="hu-HU" dirty="0" smtClean="0"/>
              <a:t>0	0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0	3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	3	2</a:t>
            </a:r>
          </a:p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		0</a:t>
            </a:r>
            <a:endParaRPr lang="hu-HU" dirty="0" smtClean="0"/>
          </a:p>
        </p:txBody>
      </p:sp>
      <p:sp>
        <p:nvSpPr>
          <p:cNvPr id="14" name="Szövegdoboz 13"/>
          <p:cNvSpPr txBox="1"/>
          <p:nvPr/>
        </p:nvSpPr>
        <p:spPr>
          <a:xfrm>
            <a:off x="9062460" y="527489"/>
            <a:ext cx="2794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e)	2	9,</a:t>
            </a:r>
            <a:r>
              <a:rPr lang="hu-HU" dirty="0" smtClean="0"/>
              <a:t>	</a:t>
            </a:r>
            <a:r>
              <a:rPr lang="hu-HU" dirty="0" smtClean="0"/>
              <a:t>5</a:t>
            </a:r>
            <a:r>
              <a:rPr lang="hu-HU" dirty="0" smtClean="0"/>
              <a:t>	:</a:t>
            </a:r>
            <a:r>
              <a:rPr lang="hu-HU" dirty="0"/>
              <a:t> </a:t>
            </a:r>
            <a:r>
              <a:rPr lang="hu-HU" dirty="0" smtClean="0"/>
              <a:t>125 </a:t>
            </a:r>
            <a:r>
              <a:rPr lang="hu-HU" dirty="0" smtClean="0"/>
              <a:t>= </a:t>
            </a:r>
            <a:r>
              <a:rPr lang="hu-HU" dirty="0" smtClean="0"/>
              <a:t>0,236	</a:t>
            </a:r>
            <a:r>
              <a:rPr lang="hu-HU" dirty="0"/>
              <a:t>	</a:t>
            </a:r>
            <a:r>
              <a:rPr lang="hu-HU" dirty="0" smtClean="0"/>
              <a:t>2	9	5</a:t>
            </a:r>
          </a:p>
          <a:p>
            <a:pPr marL="457200" lvl="2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	4	5	0</a:t>
            </a:r>
          </a:p>
          <a:p>
            <a:pPr marL="457200" lvl="2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7	5	0</a:t>
            </a:r>
          </a:p>
          <a:p>
            <a:pPr marL="457200" lvl="2"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	0	0</a:t>
            </a:r>
            <a:endParaRPr lang="hu-HU" dirty="0" smtClean="0"/>
          </a:p>
        </p:txBody>
      </p:sp>
      <p:sp>
        <p:nvSpPr>
          <p:cNvPr id="15" name="Szövegdoboz 14"/>
          <p:cNvSpPr txBox="1"/>
          <p:nvPr/>
        </p:nvSpPr>
        <p:spPr>
          <a:xfrm>
            <a:off x="211756" y="2282102"/>
            <a:ext cx="11694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737225" algn="ctr"/>
                <a:tab pos="11387138" algn="r"/>
              </a:tabLst>
            </a:pPr>
            <a:r>
              <a:rPr lang="hu-HU" dirty="0"/>
              <a:t>	</a:t>
            </a:r>
            <a:r>
              <a:rPr lang="hu-HU" dirty="0" smtClean="0"/>
              <a:t>118. </a:t>
            </a:r>
            <a:r>
              <a:rPr lang="hu-HU" dirty="0" smtClean="0"/>
              <a:t>óra 	</a:t>
            </a:r>
            <a:r>
              <a:rPr lang="hu-HU" dirty="0" smtClean="0"/>
              <a:t>04.30</a:t>
            </a:r>
            <a:endParaRPr lang="hu-HU" dirty="0" smtClean="0"/>
          </a:p>
          <a:p>
            <a:pPr>
              <a:tabLst>
                <a:tab pos="5737225" algn="ctr"/>
                <a:tab pos="11387138" algn="r"/>
              </a:tabLst>
            </a:pPr>
            <a:r>
              <a:rPr lang="hu-HU" dirty="0"/>
              <a:t>	</a:t>
            </a:r>
            <a:r>
              <a:rPr lang="hu-HU" dirty="0" smtClean="0"/>
              <a:t>Tizedes törtek osztása természetes számmal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10139" y="3118585"/>
            <a:ext cx="234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Maradékos osztás: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685898" y="3420330"/>
            <a:ext cx="6344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A következő osztást három tizedesjegyig végezzük el, majd állapítsuk meg a maradékot, és ellenőrizzük az osztást! 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9" name="Kép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474" y="3590367"/>
            <a:ext cx="1914525" cy="971550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4685897" y="4150246"/>
            <a:ext cx="6344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Hogy három tizedesjegyig osztunk az azt jelenti, hogy a hányadosban a tizedesvessző után három számjegynek kell megjelennie!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4792594" y="5073576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Végezd el az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2" name="Kép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474" y="3590367"/>
            <a:ext cx="1924050" cy="971550"/>
          </a:xfrm>
          <a:prstGeom prst="rect">
            <a:avLst/>
          </a:prstGeom>
        </p:spPr>
      </p:pic>
      <p:sp>
        <p:nvSpPr>
          <p:cNvPr id="24" name="Szövegdoboz 23"/>
          <p:cNvSpPr txBox="1"/>
          <p:nvPr/>
        </p:nvSpPr>
        <p:spPr>
          <a:xfrm>
            <a:off x="4624235" y="4150246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Állapítsuk meg a maradékot!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4695422" y="4167555"/>
            <a:ext cx="6344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Meg kell állapítanunk, hogy a maradék milyen helyiértéken keletkezett!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1" name="Csoportba foglalás 30"/>
          <p:cNvGrpSpPr/>
          <p:nvPr/>
        </p:nvGrpSpPr>
        <p:grpSpPr>
          <a:xfrm>
            <a:off x="830251" y="4561917"/>
            <a:ext cx="1177455" cy="1030414"/>
            <a:chOff x="936474" y="4935077"/>
            <a:chExt cx="1177455" cy="1030414"/>
          </a:xfrm>
        </p:grpSpPr>
        <p:cxnSp>
          <p:nvCxnSpPr>
            <p:cNvPr id="27" name="Egyenes összekötő nyíllal 26"/>
            <p:cNvCxnSpPr/>
            <p:nvPr/>
          </p:nvCxnSpPr>
          <p:spPr>
            <a:xfrm flipV="1">
              <a:off x="1490870" y="4935077"/>
              <a:ext cx="9939" cy="5914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30" name="Csoportba foglalás 29"/>
            <p:cNvGrpSpPr/>
            <p:nvPr/>
          </p:nvGrpSpPr>
          <p:grpSpPr>
            <a:xfrm>
              <a:off x="936474" y="5508291"/>
              <a:ext cx="1177455" cy="457200"/>
              <a:chOff x="1893736" y="4856057"/>
              <a:chExt cx="1177455" cy="457200"/>
            </a:xfrm>
          </p:grpSpPr>
          <p:sp>
            <p:nvSpPr>
              <p:cNvPr id="28" name="Szövegdoboz 27"/>
              <p:cNvSpPr txBox="1"/>
              <p:nvPr/>
            </p:nvSpPr>
            <p:spPr>
              <a:xfrm>
                <a:off x="2126974" y="4899991"/>
                <a:ext cx="9442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tized</a:t>
                </a:r>
                <a:endParaRPr lang="hu-H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" name="Ellipszis 28"/>
              <p:cNvSpPr/>
              <p:nvPr/>
            </p:nvSpPr>
            <p:spPr>
              <a:xfrm>
                <a:off x="1893736" y="4856057"/>
                <a:ext cx="1063487" cy="457200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32" name="Csoportba foglalás 31"/>
          <p:cNvGrpSpPr/>
          <p:nvPr/>
        </p:nvGrpSpPr>
        <p:grpSpPr>
          <a:xfrm>
            <a:off x="1040242" y="4558369"/>
            <a:ext cx="1177455" cy="1030414"/>
            <a:chOff x="936474" y="4935077"/>
            <a:chExt cx="1177455" cy="1030414"/>
          </a:xfrm>
        </p:grpSpPr>
        <p:cxnSp>
          <p:nvCxnSpPr>
            <p:cNvPr id="33" name="Egyenes összekötő nyíllal 32"/>
            <p:cNvCxnSpPr/>
            <p:nvPr/>
          </p:nvCxnSpPr>
          <p:spPr>
            <a:xfrm flipV="1">
              <a:off x="1490870" y="4935077"/>
              <a:ext cx="9939" cy="5914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34" name="Csoportba foglalás 33"/>
            <p:cNvGrpSpPr/>
            <p:nvPr/>
          </p:nvGrpSpPr>
          <p:grpSpPr>
            <a:xfrm>
              <a:off x="936474" y="5508291"/>
              <a:ext cx="1177455" cy="457200"/>
              <a:chOff x="1893736" y="4856057"/>
              <a:chExt cx="1177455" cy="457200"/>
            </a:xfrm>
          </p:grpSpPr>
          <p:sp>
            <p:nvSpPr>
              <p:cNvPr id="35" name="Szövegdoboz 34"/>
              <p:cNvSpPr txBox="1"/>
              <p:nvPr/>
            </p:nvSpPr>
            <p:spPr>
              <a:xfrm>
                <a:off x="2126974" y="4899991"/>
                <a:ext cx="9442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század</a:t>
                </a:r>
                <a:endParaRPr lang="hu-H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6" name="Ellipszis 35"/>
              <p:cNvSpPr/>
              <p:nvPr/>
            </p:nvSpPr>
            <p:spPr>
              <a:xfrm>
                <a:off x="1893736" y="4856057"/>
                <a:ext cx="1063487" cy="457200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37" name="Csoportba foglalás 36"/>
          <p:cNvGrpSpPr/>
          <p:nvPr/>
        </p:nvGrpSpPr>
        <p:grpSpPr>
          <a:xfrm>
            <a:off x="1219402" y="4551422"/>
            <a:ext cx="1177455" cy="1030414"/>
            <a:chOff x="936474" y="4935077"/>
            <a:chExt cx="1177455" cy="1030414"/>
          </a:xfrm>
        </p:grpSpPr>
        <p:cxnSp>
          <p:nvCxnSpPr>
            <p:cNvPr id="38" name="Egyenes összekötő nyíllal 37"/>
            <p:cNvCxnSpPr/>
            <p:nvPr/>
          </p:nvCxnSpPr>
          <p:spPr>
            <a:xfrm flipV="1">
              <a:off x="1490870" y="4935077"/>
              <a:ext cx="9939" cy="5914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39" name="Csoportba foglalás 38"/>
            <p:cNvGrpSpPr/>
            <p:nvPr/>
          </p:nvGrpSpPr>
          <p:grpSpPr>
            <a:xfrm>
              <a:off x="936474" y="5508291"/>
              <a:ext cx="1177455" cy="457200"/>
              <a:chOff x="1893736" y="4856057"/>
              <a:chExt cx="1177455" cy="457200"/>
            </a:xfrm>
          </p:grpSpPr>
          <p:sp>
            <p:nvSpPr>
              <p:cNvPr id="40" name="Szövegdoboz 39"/>
              <p:cNvSpPr txBox="1"/>
              <p:nvPr/>
            </p:nvSpPr>
            <p:spPr>
              <a:xfrm>
                <a:off x="2126974" y="4899991"/>
                <a:ext cx="9442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ezred</a:t>
                </a:r>
                <a:endParaRPr lang="hu-H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1" name="Ellipszis 40"/>
              <p:cNvSpPr/>
              <p:nvPr/>
            </p:nvSpPr>
            <p:spPr>
              <a:xfrm>
                <a:off x="1893736" y="4856057"/>
                <a:ext cx="1063487" cy="457200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42" name="Szövegdoboz 41"/>
          <p:cNvSpPr txBox="1"/>
          <p:nvPr/>
        </p:nvSpPr>
        <p:spPr>
          <a:xfrm>
            <a:off x="4725586" y="4158994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Tehát az ezred helyiértéken maradt az 1, így a maradék 0,001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Szövegdoboz 42"/>
          <p:cNvSpPr txBox="1"/>
          <p:nvPr/>
        </p:nvSpPr>
        <p:spPr>
          <a:xfrm>
            <a:off x="424208" y="4632325"/>
            <a:ext cx="234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Maradék: 0,001</a:t>
            </a:r>
            <a:endParaRPr lang="hu-HU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4792594" y="4167555"/>
            <a:ext cx="673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Végezzük el az ellenőrzést!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Szövegdoboz 44"/>
          <p:cNvSpPr txBox="1"/>
          <p:nvPr/>
        </p:nvSpPr>
        <p:spPr>
          <a:xfrm>
            <a:off x="3276597" y="3448286"/>
            <a:ext cx="2261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	</a:t>
            </a:r>
            <a:r>
              <a:rPr lang="hu-HU" dirty="0" smtClean="0"/>
              <a:t>	</a:t>
            </a:r>
            <a:r>
              <a:rPr lang="hu-HU" u="sng" dirty="0" smtClean="0"/>
              <a:t>6,2	5	7</a:t>
            </a:r>
            <a:r>
              <a:rPr lang="hu-HU" dirty="0" smtClean="0"/>
              <a:t> 	</a:t>
            </a:r>
            <a:r>
              <a:rPr lang="hu-HU" b="1" baseline="30000" dirty="0"/>
              <a:t> . </a:t>
            </a:r>
            <a:r>
              <a:rPr lang="hu-HU" dirty="0" smtClean="0"/>
              <a:t>	7</a:t>
            </a:r>
            <a:r>
              <a:rPr lang="hu-HU" dirty="0" smtClean="0"/>
              <a:t>	</a:t>
            </a:r>
            <a:endParaRPr lang="hu-HU" dirty="0" smtClean="0"/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4	3,	7	9	9</a:t>
            </a:r>
            <a:endParaRPr lang="hu-HU" dirty="0" smtClean="0"/>
          </a:p>
        </p:txBody>
      </p:sp>
      <p:sp>
        <p:nvSpPr>
          <p:cNvPr id="46" name="Szövegdoboz 45"/>
          <p:cNvSpPr txBox="1"/>
          <p:nvPr/>
        </p:nvSpPr>
        <p:spPr>
          <a:xfrm>
            <a:off x="5111495" y="3411296"/>
            <a:ext cx="2261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4	3,	7	9	9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u="sng" dirty="0" smtClean="0"/>
              <a:t>+		0,	0	0	1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	4	3,	8	0	0</a:t>
            </a:r>
            <a:endParaRPr lang="hu-HU" dirty="0" smtClean="0"/>
          </a:p>
        </p:txBody>
      </p:sp>
      <p:sp>
        <p:nvSpPr>
          <p:cNvPr id="47" name="Szövegdoboz 46"/>
          <p:cNvSpPr txBox="1"/>
          <p:nvPr/>
        </p:nvSpPr>
        <p:spPr>
          <a:xfrm>
            <a:off x="3049125" y="4696824"/>
            <a:ext cx="412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Vagyis helyesen végeztük el az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7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7" grpId="1"/>
      <p:bldP spid="20" grpId="0"/>
      <p:bldP spid="20" grpId="1"/>
      <p:bldP spid="21" grpId="0"/>
      <p:bldP spid="21" grpId="1"/>
      <p:bldP spid="24" grpId="0"/>
      <p:bldP spid="24" grpId="1"/>
      <p:bldP spid="25" grpId="0"/>
      <p:bldP spid="25" grpId="1"/>
      <p:bldP spid="42" grpId="0"/>
      <p:bldP spid="42" grpId="1"/>
      <p:bldP spid="43" grpId="0"/>
      <p:bldP spid="44" grpId="0"/>
      <p:bldP spid="44" grpId="1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447359" y="488286"/>
            <a:ext cx="6344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A következő osztást két tizedesjegyig végezzük el, majd állapítsuk meg a maradékot, és ellenőrizzük az osztást! 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447358" y="1218202"/>
            <a:ext cx="6344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Hogy két tizedesjegyig osztunk az azt jelenti, hogy a hányadosban a tizedesvessző után két számjegynek kell megjelennie!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554055" y="2141532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Végezd el az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270314" y="1208878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Állapítsuk meg a maradékot!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668023" y="1585630"/>
            <a:ext cx="6344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Meg kell állapítanunk, hogy a maradék milyen helyiértéken keletkezett!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702543" y="1367611"/>
            <a:ext cx="1177455" cy="1030414"/>
            <a:chOff x="936474" y="4935077"/>
            <a:chExt cx="1177455" cy="1030414"/>
          </a:xfrm>
        </p:grpSpPr>
        <p:cxnSp>
          <p:nvCxnSpPr>
            <p:cNvPr id="11" name="Egyenes összekötő nyíllal 10"/>
            <p:cNvCxnSpPr/>
            <p:nvPr/>
          </p:nvCxnSpPr>
          <p:spPr>
            <a:xfrm flipV="1">
              <a:off x="1490870" y="4935077"/>
              <a:ext cx="9939" cy="5914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2" name="Csoportba foglalás 11"/>
            <p:cNvGrpSpPr/>
            <p:nvPr/>
          </p:nvGrpSpPr>
          <p:grpSpPr>
            <a:xfrm>
              <a:off x="936474" y="5508291"/>
              <a:ext cx="1177455" cy="457200"/>
              <a:chOff x="1893736" y="4856057"/>
              <a:chExt cx="1177455" cy="457200"/>
            </a:xfrm>
          </p:grpSpPr>
          <p:sp>
            <p:nvSpPr>
              <p:cNvPr id="13" name="Szövegdoboz 12"/>
              <p:cNvSpPr txBox="1"/>
              <p:nvPr/>
            </p:nvSpPr>
            <p:spPr>
              <a:xfrm>
                <a:off x="2126974" y="4899991"/>
                <a:ext cx="9442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tized</a:t>
                </a:r>
                <a:endParaRPr lang="hu-H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" name="Ellipszis 13"/>
              <p:cNvSpPr/>
              <p:nvPr/>
            </p:nvSpPr>
            <p:spPr>
              <a:xfrm>
                <a:off x="1893736" y="4856057"/>
                <a:ext cx="1063487" cy="457200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grpSp>
        <p:nvGrpSpPr>
          <p:cNvPr id="15" name="Csoportba foglalás 14"/>
          <p:cNvGrpSpPr/>
          <p:nvPr/>
        </p:nvGrpSpPr>
        <p:grpSpPr>
          <a:xfrm>
            <a:off x="879587" y="1389236"/>
            <a:ext cx="1177455" cy="1030414"/>
            <a:chOff x="936474" y="4935077"/>
            <a:chExt cx="1177455" cy="1030414"/>
          </a:xfrm>
        </p:grpSpPr>
        <p:cxnSp>
          <p:nvCxnSpPr>
            <p:cNvPr id="16" name="Egyenes összekötő nyíllal 15"/>
            <p:cNvCxnSpPr/>
            <p:nvPr/>
          </p:nvCxnSpPr>
          <p:spPr>
            <a:xfrm flipV="1">
              <a:off x="1490870" y="4935077"/>
              <a:ext cx="9939" cy="5914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7" name="Csoportba foglalás 16"/>
            <p:cNvGrpSpPr/>
            <p:nvPr/>
          </p:nvGrpSpPr>
          <p:grpSpPr>
            <a:xfrm>
              <a:off x="936474" y="5508291"/>
              <a:ext cx="1177455" cy="457200"/>
              <a:chOff x="1893736" y="4856057"/>
              <a:chExt cx="1177455" cy="457200"/>
            </a:xfrm>
          </p:grpSpPr>
          <p:sp>
            <p:nvSpPr>
              <p:cNvPr id="18" name="Szövegdoboz 17"/>
              <p:cNvSpPr txBox="1"/>
              <p:nvPr/>
            </p:nvSpPr>
            <p:spPr>
              <a:xfrm>
                <a:off x="2126974" y="4899991"/>
                <a:ext cx="9442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század</a:t>
                </a:r>
                <a:endParaRPr lang="hu-H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9" name="Ellipszis 18"/>
              <p:cNvSpPr/>
              <p:nvPr/>
            </p:nvSpPr>
            <p:spPr>
              <a:xfrm>
                <a:off x="1893736" y="4856057"/>
                <a:ext cx="1063487" cy="457200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25" name="Szövegdoboz 24"/>
          <p:cNvSpPr txBox="1"/>
          <p:nvPr/>
        </p:nvSpPr>
        <p:spPr>
          <a:xfrm>
            <a:off x="4358836" y="1217250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Tehát a század helyiértéken maradt az 5, így a maradék 0,45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85669" y="1700281"/>
            <a:ext cx="234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Maradék: 0,45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4554055" y="1214775"/>
            <a:ext cx="673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Végezzük el az ellenőrzést!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2810586" y="1764780"/>
            <a:ext cx="412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Vagyis helyesen végeztük el az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1" name="Kép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058" y="588666"/>
            <a:ext cx="2114550" cy="771525"/>
          </a:xfrm>
          <a:prstGeom prst="rect">
            <a:avLst/>
          </a:prstGeom>
        </p:spPr>
      </p:pic>
      <p:pic>
        <p:nvPicPr>
          <p:cNvPr id="32" name="Kép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20" y="581246"/>
            <a:ext cx="2105025" cy="762000"/>
          </a:xfrm>
          <a:prstGeom prst="rect">
            <a:avLst/>
          </a:prstGeom>
        </p:spPr>
      </p:pic>
      <p:sp>
        <p:nvSpPr>
          <p:cNvPr id="33" name="Szövegdoboz 32"/>
          <p:cNvSpPr txBox="1"/>
          <p:nvPr/>
        </p:nvSpPr>
        <p:spPr>
          <a:xfrm>
            <a:off x="3183607" y="425951"/>
            <a:ext cx="2261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	</a:t>
            </a:r>
            <a:r>
              <a:rPr lang="hu-HU" dirty="0" smtClean="0"/>
              <a:t>	0</a:t>
            </a:r>
            <a:r>
              <a:rPr lang="hu-HU" u="sng" dirty="0" smtClean="0"/>
              <a:t>,7	8</a:t>
            </a:r>
            <a:r>
              <a:rPr lang="hu-HU" dirty="0" smtClean="0"/>
              <a:t> 	</a:t>
            </a:r>
            <a:r>
              <a:rPr lang="hu-HU" b="1" baseline="30000" dirty="0"/>
              <a:t> . </a:t>
            </a:r>
            <a:r>
              <a:rPr lang="hu-HU" dirty="0" smtClean="0"/>
              <a:t>	68</a:t>
            </a:r>
            <a:r>
              <a:rPr lang="hu-HU" dirty="0" smtClean="0"/>
              <a:t>	</a:t>
            </a:r>
            <a:endParaRPr lang="hu-HU" dirty="0" smtClean="0"/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	</a:t>
            </a:r>
            <a:r>
              <a:rPr lang="hu-HU" dirty="0" smtClean="0"/>
              <a:t>4	6	8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u="sng" dirty="0" smtClean="0"/>
              <a:t>+		6	2	4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5	3,	0	4</a:t>
            </a:r>
            <a:endParaRPr lang="hu-HU" dirty="0" smtClean="0"/>
          </a:p>
        </p:txBody>
      </p:sp>
      <p:sp>
        <p:nvSpPr>
          <p:cNvPr id="34" name="Szövegdoboz 33"/>
          <p:cNvSpPr txBox="1"/>
          <p:nvPr/>
        </p:nvSpPr>
        <p:spPr>
          <a:xfrm>
            <a:off x="4848033" y="419916"/>
            <a:ext cx="2261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5	3,	0	4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u="sng" dirty="0" smtClean="0"/>
              <a:t>+		0,	4	5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	5	3,	4	9</a:t>
            </a:r>
            <a:endParaRPr lang="hu-HU" dirty="0" smtClean="0"/>
          </a:p>
        </p:txBody>
      </p:sp>
      <p:sp>
        <p:nvSpPr>
          <p:cNvPr id="35" name="Szövegdoboz 34"/>
          <p:cNvSpPr txBox="1"/>
          <p:nvPr/>
        </p:nvSpPr>
        <p:spPr>
          <a:xfrm>
            <a:off x="4765136" y="3271243"/>
            <a:ext cx="6344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A következő osztást egy tizedesjegyig végezzük el, majd állapítsuk meg a maradékot, és ellenőrizzük az osztást! 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4765135" y="4001159"/>
            <a:ext cx="6344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Hogy egy tizedesjegyig osztunk az azt jelenti, hogy a hányadosban a tizedesvessző után egy számjegynek kell megjelennie!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4871832" y="4924489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Végezd el az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4765135" y="4023983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Állapítsuk meg a maradékot!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5090882" y="4707498"/>
            <a:ext cx="6344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Meg kell állapítanunk, hogy a maradék milyen helyiértéken keletkezett!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0" name="Csoportba foglalás 39"/>
          <p:cNvGrpSpPr/>
          <p:nvPr/>
        </p:nvGrpSpPr>
        <p:grpSpPr>
          <a:xfrm>
            <a:off x="860499" y="4152697"/>
            <a:ext cx="1177455" cy="1030414"/>
            <a:chOff x="936474" y="4935077"/>
            <a:chExt cx="1177455" cy="1030414"/>
          </a:xfrm>
        </p:grpSpPr>
        <p:cxnSp>
          <p:nvCxnSpPr>
            <p:cNvPr id="41" name="Egyenes összekötő nyíllal 40"/>
            <p:cNvCxnSpPr/>
            <p:nvPr/>
          </p:nvCxnSpPr>
          <p:spPr>
            <a:xfrm flipV="1">
              <a:off x="1490870" y="4935077"/>
              <a:ext cx="9939" cy="5914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2" name="Csoportba foglalás 41"/>
            <p:cNvGrpSpPr/>
            <p:nvPr/>
          </p:nvGrpSpPr>
          <p:grpSpPr>
            <a:xfrm>
              <a:off x="936474" y="5508291"/>
              <a:ext cx="1177455" cy="457200"/>
              <a:chOff x="1893736" y="4856057"/>
              <a:chExt cx="1177455" cy="457200"/>
            </a:xfrm>
          </p:grpSpPr>
          <p:sp>
            <p:nvSpPr>
              <p:cNvPr id="43" name="Szövegdoboz 42"/>
              <p:cNvSpPr txBox="1"/>
              <p:nvPr/>
            </p:nvSpPr>
            <p:spPr>
              <a:xfrm>
                <a:off x="2126974" y="4899991"/>
                <a:ext cx="9442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tized</a:t>
                </a:r>
                <a:endParaRPr lang="hu-H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4" name="Ellipszis 43"/>
              <p:cNvSpPr/>
              <p:nvPr/>
            </p:nvSpPr>
            <p:spPr>
              <a:xfrm>
                <a:off x="1893736" y="4856057"/>
                <a:ext cx="1063487" cy="457200"/>
              </a:xfrm>
              <a:prstGeom prst="ellipse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45" name="Szövegdoboz 44"/>
          <p:cNvSpPr txBox="1"/>
          <p:nvPr/>
        </p:nvSpPr>
        <p:spPr>
          <a:xfrm>
            <a:off x="5001041" y="4010782"/>
            <a:ext cx="6344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Tehát a tized helyiértéken maradt a 2, így a maradék 1,2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503446" y="4483238"/>
            <a:ext cx="234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Maradék: 1,2</a:t>
            </a:r>
            <a:endParaRPr lang="hu-HU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4871832" y="4028371"/>
            <a:ext cx="673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Végezzük el az ellenőrzést!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3128363" y="4547737"/>
            <a:ext cx="412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Vagyis helyesen végeztük el az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9" name="Kép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543" y="3346262"/>
            <a:ext cx="1924050" cy="781050"/>
          </a:xfrm>
          <a:prstGeom prst="rect">
            <a:avLst/>
          </a:prstGeom>
        </p:spPr>
      </p:pic>
      <p:pic>
        <p:nvPicPr>
          <p:cNvPr id="50" name="Kép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543" y="3351024"/>
            <a:ext cx="1924050" cy="771525"/>
          </a:xfrm>
          <a:prstGeom prst="rect">
            <a:avLst/>
          </a:prstGeom>
        </p:spPr>
      </p:pic>
      <p:sp>
        <p:nvSpPr>
          <p:cNvPr id="51" name="Szövegdoboz 50"/>
          <p:cNvSpPr txBox="1"/>
          <p:nvPr/>
        </p:nvSpPr>
        <p:spPr>
          <a:xfrm>
            <a:off x="2998369" y="3307296"/>
            <a:ext cx="2261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	</a:t>
            </a:r>
            <a:r>
              <a:rPr lang="hu-HU" dirty="0" smtClean="0"/>
              <a:t>	</a:t>
            </a:r>
            <a:r>
              <a:rPr lang="hu-HU" u="sng" dirty="0" smtClean="0"/>
              <a:t>2	8</a:t>
            </a:r>
            <a:r>
              <a:rPr lang="hu-HU" u="sng" dirty="0" smtClean="0"/>
              <a:t>,	6</a:t>
            </a:r>
            <a:r>
              <a:rPr lang="hu-HU" dirty="0" smtClean="0"/>
              <a:t> 	</a:t>
            </a:r>
            <a:r>
              <a:rPr lang="hu-HU" b="1" baseline="30000" dirty="0"/>
              <a:t> . </a:t>
            </a:r>
            <a:r>
              <a:rPr lang="hu-HU" dirty="0" smtClean="0"/>
              <a:t>	23</a:t>
            </a:r>
            <a:r>
              <a:rPr lang="hu-HU" dirty="0" smtClean="0"/>
              <a:t>	</a:t>
            </a:r>
            <a:endParaRPr lang="hu-HU" dirty="0" smtClean="0"/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	5</a:t>
            </a:r>
            <a:r>
              <a:rPr lang="hu-HU" dirty="0" smtClean="0"/>
              <a:t>	7	2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u="sng" dirty="0" smtClean="0"/>
              <a:t>+		8	5	8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	6	5	7,8</a:t>
            </a:r>
            <a:endParaRPr lang="hu-HU" dirty="0" smtClean="0"/>
          </a:p>
        </p:txBody>
      </p:sp>
      <p:sp>
        <p:nvSpPr>
          <p:cNvPr id="52" name="Szövegdoboz 51"/>
          <p:cNvSpPr txBox="1"/>
          <p:nvPr/>
        </p:nvSpPr>
        <p:spPr>
          <a:xfrm>
            <a:off x="4765135" y="3307296"/>
            <a:ext cx="2261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/>
              <a:t>	</a:t>
            </a:r>
            <a:r>
              <a:rPr lang="hu-HU" dirty="0" smtClean="0"/>
              <a:t>6 5 7, 8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u="sng" dirty="0" smtClean="0"/>
              <a:t>+			1,	2</a:t>
            </a:r>
          </a:p>
          <a:p>
            <a:pPr>
              <a:tabLst>
                <a:tab pos="182563" algn="l"/>
                <a:tab pos="355600" algn="l"/>
                <a:tab pos="539750" algn="l"/>
                <a:tab pos="722313" algn="l"/>
                <a:tab pos="895350" algn="l"/>
                <a:tab pos="1077913" algn="l"/>
                <a:tab pos="1250950" algn="l"/>
                <a:tab pos="1433513" algn="l"/>
                <a:tab pos="1617663" algn="l"/>
                <a:tab pos="1790700" algn="l"/>
              </a:tabLst>
            </a:pPr>
            <a:r>
              <a:rPr lang="hu-HU" dirty="0" smtClean="0"/>
              <a:t>	6	5	9,	0</a:t>
            </a:r>
            <a:endParaRPr lang="hu-HU" dirty="0" smtClean="0"/>
          </a:p>
        </p:txBody>
      </p:sp>
      <p:sp>
        <p:nvSpPr>
          <p:cNvPr id="53" name="Szövegdoboz 52"/>
          <p:cNvSpPr txBox="1"/>
          <p:nvPr/>
        </p:nvSpPr>
        <p:spPr>
          <a:xfrm>
            <a:off x="616226" y="5575852"/>
            <a:ext cx="10493562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Oldd meg a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Tk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. 215.o/92/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a,b,c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 feladatból az osztásokat,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állapítsd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 meg a maradékot, majd ellenőrizd az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4" name="Szövegdoboz 53"/>
          <p:cNvSpPr txBox="1"/>
          <p:nvPr/>
        </p:nvSpPr>
        <p:spPr>
          <a:xfrm>
            <a:off x="616226" y="6142355"/>
            <a:ext cx="10493562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a) 52,8:7= 7,5  maradék: 0,3      b) 133,56:3=44,52  maradék: 0      c) 572,63:28=20,450   maradék : 0,030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8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25" grpId="0"/>
      <p:bldP spid="25" grpId="1"/>
      <p:bldP spid="26" grpId="0"/>
      <p:bldP spid="27" grpId="0"/>
      <p:bldP spid="27" grpId="1"/>
      <p:bldP spid="30" grpId="0"/>
      <p:bldP spid="33" grpId="0"/>
      <p:bldP spid="3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5" grpId="0"/>
      <p:bldP spid="45" grpId="1"/>
      <p:bldP spid="46" grpId="0"/>
      <p:bldP spid="47" grpId="0"/>
      <p:bldP spid="47" grpId="1"/>
      <p:bldP spid="48" grpId="0"/>
      <p:bldP spid="51" grpId="0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Kép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93" y="524243"/>
            <a:ext cx="2286000" cy="1362075"/>
          </a:xfrm>
          <a:prstGeom prst="rect">
            <a:avLst/>
          </a:prstGeom>
        </p:spPr>
      </p:pic>
      <p:sp>
        <p:nvSpPr>
          <p:cNvPr id="29" name="Szövegdoboz 28"/>
          <p:cNvSpPr txBox="1"/>
          <p:nvPr/>
        </p:nvSpPr>
        <p:spPr>
          <a:xfrm>
            <a:off x="132452" y="47189"/>
            <a:ext cx="636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Végtelen szakaszos tizedes törtek: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4031903" y="430282"/>
            <a:ext cx="636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Végezzük el a következő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2" name="Kép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368" y="533767"/>
            <a:ext cx="2305050" cy="1343025"/>
          </a:xfrm>
          <a:prstGeom prst="rect">
            <a:avLst/>
          </a:prstGeom>
        </p:spPr>
      </p:pic>
      <p:sp>
        <p:nvSpPr>
          <p:cNvPr id="33" name="Szövegdoboz 32"/>
          <p:cNvSpPr txBox="1"/>
          <p:nvPr/>
        </p:nvSpPr>
        <p:spPr>
          <a:xfrm>
            <a:off x="4293630" y="416521"/>
            <a:ext cx="636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Észre kell vennünk, hogy mindig ugyan azt a maradékot kapjuk, így soha nem lesz vége az osztásnak!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4293630" y="1106746"/>
            <a:ext cx="636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Ilyenkor a tizedesvessző után csak addig végezzük az osztást, amíg ugyan azt a maradékot nem kapom!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4293630" y="2368186"/>
            <a:ext cx="636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Végezzük el ismét az osztást a fentieket figyelembe véve!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6" name="Kép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565" y="2368186"/>
            <a:ext cx="2295525" cy="1333500"/>
          </a:xfrm>
          <a:prstGeom prst="rect">
            <a:avLst/>
          </a:prstGeom>
        </p:spPr>
      </p:pic>
      <p:sp>
        <p:nvSpPr>
          <p:cNvPr id="37" name="Szövegdoboz 36"/>
          <p:cNvSpPr txBox="1"/>
          <p:nvPr/>
        </p:nvSpPr>
        <p:spPr>
          <a:xfrm>
            <a:off x="4293629" y="2373151"/>
            <a:ext cx="636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Most megállunk, mert ismét 2-t kaptunk maradékul,</a:t>
            </a:r>
            <a:b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és befejezzük az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4293628" y="2368186"/>
            <a:ext cx="6367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Az, hogy a hányados nem 29,16, hanem a 6-os számjegy végtelenszer folytatódik úgy jelezzük, hogy a hatos fölé teszünk egy pontot!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2425149" y="2079909"/>
            <a:ext cx="89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4258022" y="3989963"/>
            <a:ext cx="636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Végezzük el a következő osztást!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2" name="Kép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893" y="3989963"/>
            <a:ext cx="2133600" cy="1181100"/>
          </a:xfrm>
          <a:prstGeom prst="rect">
            <a:avLst/>
          </a:prstGeom>
        </p:spPr>
      </p:pic>
      <p:pic>
        <p:nvPicPr>
          <p:cNvPr id="43" name="Kép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893" y="3989963"/>
            <a:ext cx="2114550" cy="971550"/>
          </a:xfrm>
          <a:prstGeom prst="rect">
            <a:avLst/>
          </a:prstGeom>
        </p:spPr>
      </p:pic>
      <p:sp>
        <p:nvSpPr>
          <p:cNvPr id="44" name="Szövegdoboz 43"/>
          <p:cNvSpPr txBox="1"/>
          <p:nvPr/>
        </p:nvSpPr>
        <p:spPr>
          <a:xfrm>
            <a:off x="4347474" y="3989963"/>
            <a:ext cx="6367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Láthatjuk, hogy most a hányadosban az 1-es és 8-as jegyek váltakozva ismétlődnek, vagyis a 18, így az 1-es és a 8-as felé is teszünk egy-egy pontot.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Szövegdoboz 44"/>
          <p:cNvSpPr txBox="1"/>
          <p:nvPr/>
        </p:nvSpPr>
        <p:spPr>
          <a:xfrm>
            <a:off x="2426808" y="3708768"/>
            <a:ext cx="549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2656651" y="3708768"/>
            <a:ext cx="549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546652" y="5834270"/>
            <a:ext cx="1104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Nézd meg a 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  <a:hlinkClick r:id="rId7"/>
              </a:rPr>
              <a:t>videót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 7:00-tól 8:15-ig!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4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3" grpId="0"/>
      <p:bldP spid="33" grpId="1"/>
      <p:bldP spid="34" grpId="0"/>
      <p:bldP spid="34" grpId="1"/>
      <p:bldP spid="35" grpId="0"/>
      <p:bldP spid="35" grpId="1"/>
      <p:bldP spid="37" grpId="0"/>
      <p:bldP spid="37" grpId="1"/>
      <p:bldP spid="38" grpId="0"/>
      <p:bldP spid="38" grpId="1"/>
      <p:bldP spid="39" grpId="0"/>
      <p:bldP spid="41" grpId="0"/>
      <p:bldP spid="41" grpId="1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zövegdoboz 22"/>
          <p:cNvSpPr txBox="1"/>
          <p:nvPr/>
        </p:nvSpPr>
        <p:spPr>
          <a:xfrm>
            <a:off x="1043609" y="2077278"/>
            <a:ext cx="97602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Házi feladat:</a:t>
            </a:r>
          </a:p>
          <a:p>
            <a:pPr algn="ctr"/>
            <a:endParaRPr lang="hu-HU" dirty="0"/>
          </a:p>
          <a:p>
            <a:pPr algn="ctr"/>
            <a:r>
              <a:rPr lang="hu-HU" dirty="0" err="1" smtClean="0"/>
              <a:t>Tk</a:t>
            </a:r>
            <a:r>
              <a:rPr lang="hu-HU" dirty="0" smtClean="0"/>
              <a:t>. 215.o 92/</a:t>
            </a:r>
            <a:r>
              <a:rPr lang="hu-HU" dirty="0" err="1" smtClean="0"/>
              <a:t>a,b,c</a:t>
            </a:r>
            <a:r>
              <a:rPr lang="hu-HU" dirty="0" smtClean="0"/>
              <a:t> feladatokból a 2. és 3. feladatokat.</a:t>
            </a:r>
          </a:p>
          <a:p>
            <a:pPr algn="ctr"/>
            <a:r>
              <a:rPr lang="hu-HU" dirty="0" smtClean="0"/>
              <a:t>Mindegyik feladatnál határozzátok meg a maradékot, majd ellenőrizzétek az osztást!</a:t>
            </a:r>
          </a:p>
          <a:p>
            <a:pPr algn="ctr"/>
            <a:r>
              <a:rPr lang="hu-HU" dirty="0" smtClean="0"/>
              <a:t>Végezd még el a következő két osztást!</a:t>
            </a:r>
          </a:p>
          <a:p>
            <a:pPr algn="ctr"/>
            <a:r>
              <a:rPr lang="hu-HU" dirty="0" smtClean="0"/>
              <a:t>65,3:15=</a:t>
            </a:r>
          </a:p>
          <a:p>
            <a:pPr algn="ctr"/>
            <a:r>
              <a:rPr lang="hu-HU" dirty="0" smtClean="0"/>
              <a:t>19,83:22=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17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504</Words>
  <Application>Microsoft Office PowerPoint</Application>
  <PresentationFormat>Szélesvásznú</PresentationFormat>
  <Paragraphs>102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Gép</dc:creator>
  <cp:lastModifiedBy>Gép</cp:lastModifiedBy>
  <cp:revision>19</cp:revision>
  <dcterms:created xsi:type="dcterms:W3CDTF">2020-04-29T08:49:47Z</dcterms:created>
  <dcterms:modified xsi:type="dcterms:W3CDTF">2020-04-29T12:04:31Z</dcterms:modified>
</cp:coreProperties>
</file>