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983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791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281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027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260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34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200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911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969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412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854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0AA6F-1617-47DB-B55E-3F35C439D2A1}" type="datetimeFigureOut">
              <a:rPr lang="hu-HU" smtClean="0"/>
              <a:t>2020. 05. 09.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333A-EBD3-4B2E-89B3-E74CAFD1BB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075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elena.dvtk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e1Eiv2S5cd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752825" y="250257"/>
            <a:ext cx="66318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Ami feketével jelenik meg a dián, kerüljön be a füzetedbe!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79645" y="2048116"/>
            <a:ext cx="107417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 kérdésed van a tananyaggal kapcsolatosan, tedd fel a 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zelena.dvtk@gmail.com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címen, vagy keress rám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skype-on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ahol a felhasználónevem: </a:t>
            </a:r>
            <a:r>
              <a:rPr kumimoji="0" lang="hu-HU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zelena.dvtk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834639" y="4387516"/>
            <a:ext cx="66318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 valamit nem értesz</a:t>
            </a:r>
            <a:r>
              <a:rPr kumimoji="0" lang="hu-HU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hu-HU" sz="32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akkor segíthet</a:t>
            </a:r>
            <a:r>
              <a:rPr kumimoji="0" lang="hu-HU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ha többször is megnézed a feladatokat!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200" baseline="0" dirty="0" smtClean="0">
                <a:solidFill>
                  <a:srgbClr val="FF0000"/>
                </a:solidFill>
                <a:latin typeface="Calibri" panose="020F0502020204030204"/>
              </a:rPr>
              <a:t>A</a:t>
            </a:r>
            <a:r>
              <a:rPr lang="hu-HU" sz="3200" dirty="0" smtClean="0">
                <a:solidFill>
                  <a:srgbClr val="FF0000"/>
                </a:solidFill>
                <a:latin typeface="Calibri" panose="020F0502020204030204"/>
              </a:rPr>
              <a:t> billentyűzeten lévő nyilak segítségével tudsz visszafele is haladni!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7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158083" y="197300"/>
                <a:ext cx="11694695" cy="1538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7188" indent="-357188">
                  <a:buAutoNum type="arabicPeriod"/>
                  <a:tabLst>
                    <a:tab pos="357188" algn="l"/>
                  </a:tabLst>
                </a:pPr>
                <a:r>
                  <a:rPr lang="hu-HU" dirty="0" smtClean="0">
                    <a:solidFill>
                      <a:srgbClr val="00B050"/>
                    </a:solidFill>
                  </a:rPr>
                  <a:t>Orsi 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1,56 cm; Éva 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1,74 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cm; Bea 1,68 cm; Kati 1,82 cm és Ella 1,6 cm magas. Mekkora az átlagmagasságuk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?</a:t>
                </a:r>
              </a:p>
              <a:p>
                <a:pPr marL="357188" indent="-357188">
                  <a:buAutoNum type="arabicPeriod"/>
                  <a:tabLst>
                    <a:tab pos="357188" algn="l"/>
                  </a:tabLst>
                </a:pPr>
                <a:endParaRPr lang="hu-HU" dirty="0" smtClean="0"/>
              </a:p>
              <a:p>
                <a:pPr marL="355600">
                  <a:tabLst>
                    <a:tab pos="357188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1,56+1,74+1,68+1,82+1,6</m:t>
                          </m:r>
                        </m:num>
                        <m:den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8,4</m:t>
                          </m:r>
                        </m:num>
                        <m:den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=1,68</m:t>
                      </m:r>
                    </m:oMath>
                  </m:oMathPara>
                </a14:m>
                <a:endParaRPr lang="hu-HU" sz="2000" b="0" dirty="0" smtClean="0"/>
              </a:p>
              <a:p>
                <a:pPr marL="355600">
                  <a:tabLst>
                    <a:tab pos="357188" algn="l"/>
                  </a:tabLst>
                </a:pPr>
                <a:r>
                  <a:rPr lang="hu-HU" sz="2000" u="sng" dirty="0" smtClean="0"/>
                  <a:t>1,68 m</a:t>
                </a:r>
                <a:r>
                  <a:rPr lang="hu-HU" sz="2000" dirty="0" smtClean="0"/>
                  <a:t> az átlagmagasságuk.</a:t>
                </a:r>
                <a:endParaRPr lang="hu-HU" sz="2000" dirty="0" smtClean="0"/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83" y="197300"/>
                <a:ext cx="11694695" cy="1538563"/>
              </a:xfrm>
              <a:prstGeom prst="rect">
                <a:avLst/>
              </a:prstGeom>
              <a:blipFill>
                <a:blip r:embed="rId2"/>
                <a:stretch>
                  <a:fillRect l="-469" t="-1976" b="-592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/>
          <p:cNvSpPr txBox="1"/>
          <p:nvPr/>
        </p:nvSpPr>
        <p:spPr>
          <a:xfrm>
            <a:off x="250257" y="105878"/>
            <a:ext cx="1170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B050"/>
                </a:solidFill>
              </a:rPr>
              <a:t>Ellenőrizd a házi feladatodat!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58082" y="4091355"/>
            <a:ext cx="116946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AutoNum type="arabicPeriod" startAt="3"/>
              <a:tabLst>
                <a:tab pos="357188" algn="l"/>
              </a:tabLst>
            </a:pPr>
            <a:r>
              <a:rPr lang="hu-HU" dirty="0" smtClean="0">
                <a:solidFill>
                  <a:srgbClr val="00B050"/>
                </a:solidFill>
              </a:rPr>
              <a:t>Egy zsák burgonya átlagos tömege 15 kg. Egy teherautóra felpakoltak 250 zsák burgonyát. Hány tonna burgonyát visz a teherautó?</a:t>
            </a:r>
          </a:p>
          <a:p>
            <a:pPr>
              <a:tabLst>
                <a:tab pos="357188" algn="l"/>
              </a:tabLst>
            </a:pPr>
            <a:endParaRPr lang="hu-HU" dirty="0" smtClean="0"/>
          </a:p>
          <a:p>
            <a:pPr marL="355600">
              <a:tabLst>
                <a:tab pos="357188" algn="l"/>
              </a:tabLst>
            </a:pPr>
            <a:r>
              <a:rPr lang="hu-HU" dirty="0" smtClean="0"/>
              <a:t>Hogy egy zsák átlagos tömege 15 kg, az azt jelenti, mintha minden zsák 15 kg-os lenne.</a:t>
            </a:r>
          </a:p>
          <a:p>
            <a:pPr marL="355600">
              <a:tabLst>
                <a:tab pos="357188" algn="l"/>
              </a:tabLst>
            </a:pPr>
            <a:endParaRPr lang="hu-HU" dirty="0"/>
          </a:p>
          <a:p>
            <a:pPr marL="355600">
              <a:tabLst>
                <a:tab pos="357188" algn="l"/>
              </a:tabLst>
            </a:pPr>
            <a:r>
              <a:rPr lang="hu-HU" dirty="0" smtClean="0"/>
              <a:t>15.250 = 3750 kg=3,75 t</a:t>
            </a:r>
          </a:p>
          <a:p>
            <a:pPr marL="355600">
              <a:tabLst>
                <a:tab pos="357188" algn="l"/>
              </a:tabLst>
            </a:pPr>
            <a:endParaRPr lang="hu-HU" dirty="0"/>
          </a:p>
          <a:p>
            <a:pPr marL="355600">
              <a:tabLst>
                <a:tab pos="357188" algn="l"/>
              </a:tabLst>
            </a:pPr>
            <a:r>
              <a:rPr lang="hu-HU" u="sng" dirty="0" smtClean="0"/>
              <a:t>3,75 t</a:t>
            </a:r>
            <a:r>
              <a:rPr lang="hu-HU" dirty="0" smtClean="0"/>
              <a:t> burgonyát visz a teherautó.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158082" y="2129937"/>
            <a:ext cx="11575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AutoNum type="arabicPeriod" startAt="2"/>
              <a:tabLst>
                <a:tab pos="357188" algn="l"/>
              </a:tabLst>
            </a:pPr>
            <a:r>
              <a:rPr lang="hu-HU" dirty="0" smtClean="0">
                <a:solidFill>
                  <a:srgbClr val="00B050"/>
                </a:solidFill>
              </a:rPr>
              <a:t>Határozd meg a matematika, irodalom, nyelvtan, történelem, természetismeret, technika, ének és angol tankönyveitek tömegének az átlagát!</a:t>
            </a:r>
          </a:p>
          <a:p>
            <a:pPr marL="355600" indent="-355600">
              <a:buAutoNum type="arabicPeriod" startAt="2"/>
              <a:tabLst>
                <a:tab pos="357188" algn="l"/>
              </a:tabLst>
            </a:pPr>
            <a:endParaRPr lang="hu-HU" dirty="0"/>
          </a:p>
          <a:p>
            <a:pPr marL="355600">
              <a:tabLst>
                <a:tab pos="357188" algn="l"/>
              </a:tabLst>
            </a:pPr>
            <a:r>
              <a:rPr lang="hu-HU" dirty="0" smtClean="0"/>
              <a:t>Remélem, elővetted a konyhamérleget, és rátetted a felsorolt könyveket, majd amennyit leolvastál, elosztottad nyolccal, mert nyolc könyvnek ismerted meg az össztömegét.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0674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5504" y="145294"/>
            <a:ext cx="11694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737225" algn="ctr"/>
                <a:tab pos="11387138" algn="r"/>
              </a:tabLst>
            </a:pPr>
            <a:r>
              <a:rPr lang="hu-HU" dirty="0"/>
              <a:t>	</a:t>
            </a:r>
            <a:r>
              <a:rPr lang="hu-HU" dirty="0" smtClean="0"/>
              <a:t>123. </a:t>
            </a:r>
            <a:r>
              <a:rPr lang="hu-HU" dirty="0" smtClean="0"/>
              <a:t>óra </a:t>
            </a:r>
            <a:r>
              <a:rPr lang="hu-HU" smtClean="0"/>
              <a:t>	</a:t>
            </a:r>
            <a:r>
              <a:rPr lang="hu-HU" smtClean="0"/>
              <a:t>05.11.</a:t>
            </a:r>
            <a:endParaRPr lang="hu-HU" dirty="0" smtClean="0"/>
          </a:p>
          <a:p>
            <a:pPr>
              <a:tabLst>
                <a:tab pos="5737225" algn="ctr"/>
                <a:tab pos="11387138" algn="r"/>
              </a:tabLst>
            </a:pPr>
            <a:r>
              <a:rPr lang="hu-HU" dirty="0"/>
              <a:t>	</a:t>
            </a:r>
            <a:r>
              <a:rPr lang="hu-HU" dirty="0" smtClean="0"/>
              <a:t>Törtek tizedestört alakja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5504" y="1112703"/>
            <a:ext cx="1169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Olvasd el a tankönyv 218. oldalán található 1. példát és 2. példát.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5504" y="1692486"/>
            <a:ext cx="1169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Nézzétek meg a következő </a:t>
            </a:r>
            <a:r>
              <a:rPr lang="hu-HU" dirty="0" smtClean="0">
                <a:solidFill>
                  <a:srgbClr val="00B050"/>
                </a:solidFill>
                <a:hlinkClick r:id="rId2"/>
              </a:rPr>
              <a:t>videót</a:t>
            </a:r>
            <a:r>
              <a:rPr lang="hu-HU" dirty="0" smtClean="0">
                <a:solidFill>
                  <a:srgbClr val="00B050"/>
                </a:solidFill>
              </a:rPr>
              <a:t> 5:22-ig.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15504" y="2272269"/>
            <a:ext cx="1169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Írd le a füzetedbe a 219. oldal lap tetején található „Megfigyelted?” bekeretezett részt!</a:t>
            </a:r>
            <a:endParaRPr lang="hu-HU" dirty="0">
              <a:solidFill>
                <a:srgbClr val="00B050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17" y="710892"/>
            <a:ext cx="11708754" cy="343339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65760" y="4368800"/>
            <a:ext cx="114514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B050"/>
                </a:solidFill>
              </a:rPr>
              <a:t>Oldjátok meg a </a:t>
            </a:r>
            <a:r>
              <a:rPr lang="hu-HU" dirty="0" err="1" smtClean="0">
                <a:solidFill>
                  <a:srgbClr val="00B050"/>
                </a:solidFill>
              </a:rPr>
              <a:t>Tk</a:t>
            </a:r>
            <a:r>
              <a:rPr lang="hu-HU" dirty="0" smtClean="0">
                <a:solidFill>
                  <a:srgbClr val="00B050"/>
                </a:solidFill>
              </a:rPr>
              <a:t>. 219. oldalán található B1/a és B2 feladatokat.</a:t>
            </a:r>
          </a:p>
          <a:p>
            <a:pPr algn="ctr"/>
            <a:endParaRPr lang="hu-HU" dirty="0">
              <a:solidFill>
                <a:srgbClr val="00B050"/>
              </a:solidFill>
            </a:endParaRPr>
          </a:p>
          <a:p>
            <a:pPr algn="ctr"/>
            <a:r>
              <a:rPr lang="hu-HU" dirty="0" smtClean="0">
                <a:solidFill>
                  <a:srgbClr val="00B050"/>
                </a:solidFill>
              </a:rPr>
              <a:t>A B2 feladatnál a kérésem az , hogy írjátok a füzetetekbe:</a:t>
            </a:r>
          </a:p>
          <a:p>
            <a:endParaRPr lang="hu-HU" dirty="0" smtClean="0"/>
          </a:p>
          <a:p>
            <a:r>
              <a:rPr lang="hu-HU" dirty="0" smtClean="0"/>
              <a:t>Véges tizedestört:</a:t>
            </a:r>
          </a:p>
          <a:p>
            <a:endParaRPr lang="hu-HU" dirty="0"/>
          </a:p>
          <a:p>
            <a:r>
              <a:rPr lang="hu-HU" dirty="0" smtClean="0"/>
              <a:t>Végtelen szakaszos tizedestört: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5445760" y="5486400"/>
            <a:ext cx="588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B050"/>
                </a:solidFill>
              </a:rPr>
              <a:t>Majd írd be a törteket a megfelelő helyre.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5445760" y="5866234"/>
            <a:ext cx="588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B050"/>
                </a:solidFill>
              </a:rPr>
              <a:t>A 10-re, 100-ra… való bővítés előtt nézd meg, hogy lehet-e a törtet egyszerűsíteni!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07211" y="4352793"/>
            <a:ext cx="11511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B050"/>
                </a:solidFill>
              </a:rPr>
              <a:t>Házi feladat:</a:t>
            </a:r>
          </a:p>
          <a:p>
            <a:pPr algn="ctr"/>
            <a:endParaRPr lang="hu-HU" dirty="0">
              <a:solidFill>
                <a:srgbClr val="00B050"/>
              </a:solidFill>
            </a:endParaRPr>
          </a:p>
          <a:p>
            <a:pPr algn="ctr"/>
            <a:r>
              <a:rPr lang="hu-HU" dirty="0" smtClean="0">
                <a:solidFill>
                  <a:srgbClr val="00B050"/>
                </a:solidFill>
              </a:rPr>
              <a:t>Amit nem fejeztél be.</a:t>
            </a:r>
          </a:p>
          <a:p>
            <a:pPr algn="ctr"/>
            <a:endParaRPr lang="hu-HU" dirty="0">
              <a:solidFill>
                <a:srgbClr val="00B050"/>
              </a:solidFill>
            </a:endParaRPr>
          </a:p>
          <a:p>
            <a:pPr algn="ctr"/>
            <a:r>
              <a:rPr lang="hu-HU" dirty="0" smtClean="0">
                <a:solidFill>
                  <a:srgbClr val="00B050"/>
                </a:solidFill>
              </a:rPr>
              <a:t>Kedden, szerdán kaptok egy gyakorló feladatsor, majd csütörtökön írunk egy témazáró dolgozatot.</a:t>
            </a:r>
          </a:p>
          <a:p>
            <a:pPr algn="ctr"/>
            <a:endParaRPr lang="hu-HU" dirty="0">
              <a:solidFill>
                <a:srgbClr val="00B050"/>
              </a:solidFill>
            </a:endParaRPr>
          </a:p>
          <a:p>
            <a:pPr algn="ctr"/>
            <a:r>
              <a:rPr lang="hu-HU" dirty="0" smtClean="0">
                <a:solidFill>
                  <a:srgbClr val="00B050"/>
                </a:solidFill>
              </a:rPr>
              <a:t>Fontos!</a:t>
            </a:r>
          </a:p>
          <a:p>
            <a:pPr algn="ctr"/>
            <a:r>
              <a:rPr lang="hu-HU" dirty="0" smtClean="0">
                <a:solidFill>
                  <a:srgbClr val="00B050"/>
                </a:solidFill>
              </a:rPr>
              <a:t>Ha valamit nem értesz, keress meg, hogy tudjak segíteni!</a:t>
            </a:r>
            <a:endParaRPr lang="hu-H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1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330</Words>
  <Application>Microsoft Office PowerPoint</Application>
  <PresentationFormat>Szélesvásznú</PresentationFormat>
  <Paragraphs>41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Office-téma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Gép</dc:creator>
  <cp:lastModifiedBy>Gép</cp:lastModifiedBy>
  <cp:revision>6</cp:revision>
  <dcterms:created xsi:type="dcterms:W3CDTF">2020-05-09T14:14:51Z</dcterms:created>
  <dcterms:modified xsi:type="dcterms:W3CDTF">2020-05-09T14:57:58Z</dcterms:modified>
</cp:coreProperties>
</file>